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sldIdLst>
    <p:sldId id="256" r:id="rId6"/>
  </p:sldIdLst>
  <p:sldSz cx="10691813" cy="15119350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 varScale="1">
        <p:scale>
          <a:sx n="99" d="100"/>
          <a:sy n="99" d="100"/>
        </p:scale>
        <p:origin x="34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28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00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8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18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3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928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546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46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21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31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30.04.20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7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emf"/><Relationship Id="rId4" Type="http://schemas.openxmlformats.org/officeDocument/2006/relationships/image" Target="../media/image3.jp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fik 38">
            <a:extLst>
              <a:ext uri="{FF2B5EF4-FFF2-40B4-BE49-F238E27FC236}">
                <a16:creationId xmlns:a16="http://schemas.microsoft.com/office/drawing/2014/main" id="{0D5553AA-D34F-ED41-82DD-17BD633ED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0267" y="7440553"/>
            <a:ext cx="3236164" cy="5180149"/>
          </a:xfrm>
          <a:prstGeom prst="rect">
            <a:avLst/>
          </a:prstGeom>
        </p:spPr>
      </p:pic>
      <p:sp>
        <p:nvSpPr>
          <p:cNvPr id="33" name="Rechteck 32">
            <a:extLst>
              <a:ext uri="{FF2B5EF4-FFF2-40B4-BE49-F238E27FC236}">
                <a16:creationId xmlns:a16="http://schemas.microsoft.com/office/drawing/2014/main" id="{844AA1CA-6607-4F4B-8B5B-F52C268D6C16}"/>
              </a:ext>
            </a:extLst>
          </p:cNvPr>
          <p:cNvSpPr/>
          <p:nvPr/>
        </p:nvSpPr>
        <p:spPr>
          <a:xfrm>
            <a:off x="7275318" y="11051109"/>
            <a:ext cx="2883390" cy="519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010C2A42-4CC8-4443-91D1-AE4408E0AC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74181" y="1517821"/>
            <a:ext cx="3236164" cy="5180151"/>
          </a:xfrm>
          <a:prstGeom prst="rect">
            <a:avLst/>
          </a:prstGeom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C086A1E1-954D-0945-9CD4-948003796B0E}"/>
              </a:ext>
            </a:extLst>
          </p:cNvPr>
          <p:cNvSpPr/>
          <p:nvPr/>
        </p:nvSpPr>
        <p:spPr>
          <a:xfrm>
            <a:off x="7275318" y="5348981"/>
            <a:ext cx="2883390" cy="519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1C9F806-1DAF-6F49-981E-A50AD4A633DB}"/>
              </a:ext>
            </a:extLst>
          </p:cNvPr>
          <p:cNvSpPr/>
          <p:nvPr/>
        </p:nvSpPr>
        <p:spPr>
          <a:xfrm>
            <a:off x="7352325" y="4773575"/>
            <a:ext cx="2806383" cy="11359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it-CH" sz="2700" dirty="0"/>
              <a:t>Evitare orari frequentati da pendolari.</a:t>
            </a:r>
            <a:endParaRPr lang="de-CH" sz="2700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B9274337-F648-3149-A980-CA3279FF0B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21381" y="1517821"/>
            <a:ext cx="3236165" cy="5180151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EE8FC42E-4868-894D-94F7-459336603198}"/>
              </a:ext>
            </a:extLst>
          </p:cNvPr>
          <p:cNvSpPr/>
          <p:nvPr/>
        </p:nvSpPr>
        <p:spPr>
          <a:xfrm>
            <a:off x="3927684" y="5348981"/>
            <a:ext cx="2883390" cy="519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8E8D243F-D1E3-7D48-83B9-8AF91F691A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962" y="1517820"/>
            <a:ext cx="3236165" cy="518015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8E134C6C-385C-F242-836E-63A931E35F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962" y="7415709"/>
            <a:ext cx="3236164" cy="5180151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B19655A0-1A7E-084D-B0AF-C3CB28AD22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28502" y="7440552"/>
            <a:ext cx="3236164" cy="5180151"/>
          </a:xfrm>
          <a:prstGeom prst="rect">
            <a:avLst/>
          </a:prstGeom>
        </p:spPr>
      </p:pic>
      <p:sp>
        <p:nvSpPr>
          <p:cNvPr id="28" name="Rechteck 27">
            <a:extLst>
              <a:ext uri="{FF2B5EF4-FFF2-40B4-BE49-F238E27FC236}">
                <a16:creationId xmlns:a16="http://schemas.microsoft.com/office/drawing/2014/main" id="{F192D5BE-EF0B-8F47-A5AA-18A7B1223418}"/>
              </a:ext>
            </a:extLst>
          </p:cNvPr>
          <p:cNvSpPr/>
          <p:nvPr/>
        </p:nvSpPr>
        <p:spPr>
          <a:xfrm>
            <a:off x="647727" y="11518786"/>
            <a:ext cx="26836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dirty="0"/>
              <a:t>Preparatevi al viaggio: consultate l’orario online. Se possibile, acquistate il vostro biglietto online o presso uno sportello automatico e pagatelo presso lo sportello senza contatto. Tenete il biglietto a portata di mano per i controlli.</a:t>
            </a:r>
            <a:endParaRPr lang="de-CH" sz="14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E380219-FE02-014D-9731-FCF3E1279BF1}"/>
              </a:ext>
            </a:extLst>
          </p:cNvPr>
          <p:cNvSpPr/>
          <p:nvPr/>
        </p:nvSpPr>
        <p:spPr>
          <a:xfrm>
            <a:off x="7387580" y="5929069"/>
            <a:ext cx="2683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dirty="0"/>
              <a:t>Se possibile, evitate gli orari frequentati dai pendolari e optate per collegamenti con una minore frequentazione.</a:t>
            </a:r>
            <a:endParaRPr lang="de-CH" sz="1400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8D9793FE-C91E-C947-91BA-845F8AD95323}"/>
              </a:ext>
            </a:extLst>
          </p:cNvPr>
          <p:cNvSpPr/>
          <p:nvPr/>
        </p:nvSpPr>
        <p:spPr>
          <a:xfrm>
            <a:off x="4021016" y="11521455"/>
            <a:ext cx="2683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dirty="0"/>
              <a:t>Osservate le regole di igiene e comportamento dell’Ufficio federale della sanità pubblica. </a:t>
            </a:r>
            <a:endParaRPr lang="de-CH" sz="14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B2732FCA-A3EE-6843-883D-2D21D14847A2}"/>
              </a:ext>
            </a:extLst>
          </p:cNvPr>
          <p:cNvSpPr/>
          <p:nvPr/>
        </p:nvSpPr>
        <p:spPr>
          <a:xfrm>
            <a:off x="4008276" y="5958297"/>
            <a:ext cx="26836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dirty="0"/>
              <a:t>Se non è possibile rispettare le prescrizioni relative al distanziamento dell’UFSP, nei veicoli, nelle stazioni e alle fermate, indossate una mascherina igienica.</a:t>
            </a:r>
            <a:endParaRPr lang="de-CH" sz="1400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EF6FAEF-A58F-C247-A7BE-89DB957F5815}"/>
              </a:ext>
            </a:extLst>
          </p:cNvPr>
          <p:cNvSpPr/>
          <p:nvPr/>
        </p:nvSpPr>
        <p:spPr>
          <a:xfrm>
            <a:off x="7382781" y="11223052"/>
            <a:ext cx="26836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dirty="0"/>
              <a:t>Ci occupiamo della pulizia regolare dei veicoli, in particolare delle superfici di contatto, quali maniglie, sostegni e pulsanti. Aiutateci non lasciando rifiuti nei veicoli e gettandoli nei cestini alle fermate.</a:t>
            </a:r>
            <a:endParaRPr lang="de-CH" sz="1400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12A9395-5A27-A54B-BC0D-FEE85562A36D}"/>
              </a:ext>
            </a:extLst>
          </p:cNvPr>
          <p:cNvSpPr/>
          <p:nvPr/>
        </p:nvSpPr>
        <p:spPr>
          <a:xfrm>
            <a:off x="605822" y="421494"/>
            <a:ext cx="942197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r>
              <a:rPr lang="it-CH" sz="3400" b="1" dirty="0">
                <a:latin typeface="Arial" panose="020B0604020202020204" pitchFamily="34" charset="0"/>
                <a:cs typeface="Arial" panose="020B0604020202020204" pitchFamily="34" charset="0"/>
              </a:rPr>
              <a:t>Piano di protezione nei trasporti pubblici: ecco come viaggiare sicuri</a:t>
            </a:r>
            <a:endParaRPr lang="de-CH" sz="3400" b="1" dirty="0"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3D057B4-8977-5249-9CB5-EA46B0A104FE}"/>
              </a:ext>
            </a:extLst>
          </p:cNvPr>
          <p:cNvSpPr/>
          <p:nvPr/>
        </p:nvSpPr>
        <p:spPr>
          <a:xfrm>
            <a:off x="639508" y="4773575"/>
            <a:ext cx="3010189" cy="7897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  <a:spcBef>
                <a:spcPts val="2004"/>
              </a:spcBef>
            </a:pPr>
            <a:r>
              <a:rPr lang="it-CH" sz="2700" dirty="0"/>
              <a:t>Mantenere la distanza.</a:t>
            </a:r>
            <a:endParaRPr lang="de-CH" sz="2700" dirty="0">
              <a:cs typeface="Arial" panose="020B0604020202020204" pitchFamily="34" charset="0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08C2C95E-E4C3-404C-B7CD-B2AE658D04D7}"/>
              </a:ext>
            </a:extLst>
          </p:cNvPr>
          <p:cNvSpPr/>
          <p:nvPr/>
        </p:nvSpPr>
        <p:spPr>
          <a:xfrm>
            <a:off x="628961" y="5606928"/>
            <a:ext cx="28113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1400" dirty="0"/>
              <a:t>Mantenete la distanza alle fermate, davanti agli sportelli e presso i distributori automatici di biglietti. Lasciate spazio a chi scende dai mezzi e formate un percorso in luoghi molto frequentati. Fate attenzione a una buona distribuzione nei veicoli.</a:t>
            </a:r>
            <a:endParaRPr lang="de-CH" sz="1400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58B8FE7-4D1D-6544-8134-ADCEADA0D463}"/>
              </a:ext>
            </a:extLst>
          </p:cNvPr>
          <p:cNvSpPr/>
          <p:nvPr/>
        </p:nvSpPr>
        <p:spPr>
          <a:xfrm>
            <a:off x="4004691" y="4773575"/>
            <a:ext cx="2699973" cy="11359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it-CH" sz="2700" dirty="0"/>
              <a:t>Indossare mascherine igieniche.</a:t>
            </a:r>
            <a:endParaRPr lang="de-CH" sz="27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169817E-BA50-6842-A067-505D34EFB9FF}"/>
              </a:ext>
            </a:extLst>
          </p:cNvPr>
          <p:cNvSpPr/>
          <p:nvPr/>
        </p:nvSpPr>
        <p:spPr>
          <a:xfrm>
            <a:off x="649309" y="10668523"/>
            <a:ext cx="2811300" cy="7897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it-CH" sz="2700" dirty="0"/>
              <a:t>Acquistare il biglietto online.</a:t>
            </a:r>
            <a:endParaRPr lang="de-CH" sz="27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FBCB5725-2535-C048-85AE-4B09CBF2F5FC}"/>
              </a:ext>
            </a:extLst>
          </p:cNvPr>
          <p:cNvSpPr/>
          <p:nvPr/>
        </p:nvSpPr>
        <p:spPr>
          <a:xfrm>
            <a:off x="4012441" y="10668523"/>
            <a:ext cx="2798634" cy="7897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it-CH" sz="2700" dirty="0"/>
              <a:t>Rispettare le regole d’igiene.</a:t>
            </a:r>
            <a:endParaRPr lang="de-CH" sz="27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F85776FA-CFF3-B541-935D-E9066371622A}"/>
              </a:ext>
            </a:extLst>
          </p:cNvPr>
          <p:cNvSpPr/>
          <p:nvPr/>
        </p:nvSpPr>
        <p:spPr>
          <a:xfrm>
            <a:off x="7375574" y="10668523"/>
            <a:ext cx="2798634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CH" sz="2700" dirty="0"/>
              <a:t>Maggiore pulizia. </a:t>
            </a:r>
            <a:endParaRPr lang="de-CH" sz="2700" dirty="0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E0F86957-32B2-5545-B3C9-1B30E8A586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2368" y="14072305"/>
            <a:ext cx="1975098" cy="464728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C942066F-4EEB-6748-9EA5-CEC1A3E303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19" y="14183992"/>
            <a:ext cx="2144481" cy="241354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1211D1E8-96DE-F34B-92B8-FBFC358A66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9983" y="13833708"/>
            <a:ext cx="1995639" cy="77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Props1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CF8F59B-401A-4806-B1AE-58568BA21BB4}">
  <ds:schemaRefs>
    <ds:schemaRef ds:uri="http://schemas.microsoft.com/office/2006/metadata/properties"/>
    <ds:schemaRef ds:uri="http://schemas.microsoft.com/office/infopath/2007/PartnerControls"/>
    <ds:schemaRef ds:uri="45d88e58-62f8-4763-bc2b-2f562205e4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Macintosh PowerPoint</Application>
  <PresentationFormat>Benutzerdefiniert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Sven Kröni</cp:lastModifiedBy>
  <cp:revision>49</cp:revision>
  <cp:lastPrinted>2020-04-30T07:35:26Z</cp:lastPrinted>
  <dcterms:created xsi:type="dcterms:W3CDTF">2020-03-16T13:40:17Z</dcterms:created>
  <dcterms:modified xsi:type="dcterms:W3CDTF">2020-04-30T13:09:02Z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