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5"/>
  </p:sldMasterIdLst>
  <p:sldIdLst>
    <p:sldId id="256" r:id="rId6"/>
  </p:sldIdLst>
  <p:sldSz cx="10691813" cy="15119350"/>
  <p:notesSz cx="9928225" cy="143573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94660"/>
  </p:normalViewPr>
  <p:slideViewPr>
    <p:cSldViewPr snapToGrid="0">
      <p:cViewPr varScale="1">
        <p:scale>
          <a:sx n="99" d="100"/>
          <a:sy n="99" d="100"/>
        </p:scale>
        <p:origin x="520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de-DE"/>
              <a:t>Mastertitelformat bearbeiten</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5EA3697-D74C-4483-AB1F-D3F0CE747F69}" type="datetimeFigureOut">
              <a:rPr lang="de-CH" smtClean="0"/>
              <a:t>30.04.20</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E4770CDE-E4E4-4475-B51C-436D49A0FEAF}" type="slidenum">
              <a:rPr lang="de-CH" smtClean="0"/>
              <a:t>‹Nr.›</a:t>
            </a:fld>
            <a:endParaRPr lang="de-CH"/>
          </a:p>
        </p:txBody>
      </p:sp>
    </p:spTree>
    <p:extLst>
      <p:ext uri="{BB962C8B-B14F-4D97-AF65-F5344CB8AC3E}">
        <p14:creationId xmlns:p14="http://schemas.microsoft.com/office/powerpoint/2010/main" val="14671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5EA3697-D74C-4483-AB1F-D3F0CE747F69}" type="datetimeFigureOut">
              <a:rPr lang="de-CH" smtClean="0"/>
              <a:t>30.04.20</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E4770CDE-E4E4-4475-B51C-436D49A0FEAF}" type="slidenum">
              <a:rPr lang="de-CH" smtClean="0"/>
              <a:t>‹Nr.›</a:t>
            </a:fld>
            <a:endParaRPr lang="de-CH"/>
          </a:p>
        </p:txBody>
      </p:sp>
    </p:spTree>
    <p:extLst>
      <p:ext uri="{BB962C8B-B14F-4D97-AF65-F5344CB8AC3E}">
        <p14:creationId xmlns:p14="http://schemas.microsoft.com/office/powerpoint/2010/main" val="4190281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5EA3697-D74C-4483-AB1F-D3F0CE747F69}" type="datetimeFigureOut">
              <a:rPr lang="de-CH" smtClean="0"/>
              <a:t>30.04.20</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E4770CDE-E4E4-4475-B51C-436D49A0FEAF}" type="slidenum">
              <a:rPr lang="de-CH" smtClean="0"/>
              <a:t>‹Nr.›</a:t>
            </a:fld>
            <a:endParaRPr lang="de-CH"/>
          </a:p>
        </p:txBody>
      </p:sp>
    </p:spTree>
    <p:extLst>
      <p:ext uri="{BB962C8B-B14F-4D97-AF65-F5344CB8AC3E}">
        <p14:creationId xmlns:p14="http://schemas.microsoft.com/office/powerpoint/2010/main" val="1571006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5EA3697-D74C-4483-AB1F-D3F0CE747F69}" type="datetimeFigureOut">
              <a:rPr lang="de-CH" smtClean="0"/>
              <a:t>30.04.20</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E4770CDE-E4E4-4475-B51C-436D49A0FEAF}" type="slidenum">
              <a:rPr lang="de-CH" smtClean="0"/>
              <a:t>‹Nr.›</a:t>
            </a:fld>
            <a:endParaRPr lang="de-CH"/>
          </a:p>
        </p:txBody>
      </p:sp>
    </p:spTree>
    <p:extLst>
      <p:ext uri="{BB962C8B-B14F-4D97-AF65-F5344CB8AC3E}">
        <p14:creationId xmlns:p14="http://schemas.microsoft.com/office/powerpoint/2010/main" val="258788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de-DE"/>
              <a:t>Mastertitelformat bearbeiten</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5EA3697-D74C-4483-AB1F-D3F0CE747F69}" type="datetimeFigureOut">
              <a:rPr lang="de-CH" smtClean="0"/>
              <a:t>30.04.20</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E4770CDE-E4E4-4475-B51C-436D49A0FEAF}" type="slidenum">
              <a:rPr lang="de-CH" smtClean="0"/>
              <a:t>‹Nr.›</a:t>
            </a:fld>
            <a:endParaRPr lang="de-CH"/>
          </a:p>
        </p:txBody>
      </p:sp>
    </p:spTree>
    <p:extLst>
      <p:ext uri="{BB962C8B-B14F-4D97-AF65-F5344CB8AC3E}">
        <p14:creationId xmlns:p14="http://schemas.microsoft.com/office/powerpoint/2010/main" val="345188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5EA3697-D74C-4483-AB1F-D3F0CE747F69}" type="datetimeFigureOut">
              <a:rPr lang="de-CH" smtClean="0"/>
              <a:t>30.04.20</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E4770CDE-E4E4-4475-B51C-436D49A0FEAF}" type="slidenum">
              <a:rPr lang="de-CH" smtClean="0"/>
              <a:t>‹Nr.›</a:t>
            </a:fld>
            <a:endParaRPr lang="de-CH"/>
          </a:p>
        </p:txBody>
      </p:sp>
    </p:spTree>
    <p:extLst>
      <p:ext uri="{BB962C8B-B14F-4D97-AF65-F5344CB8AC3E}">
        <p14:creationId xmlns:p14="http://schemas.microsoft.com/office/powerpoint/2010/main" val="1145388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de-DE"/>
              <a:t>Mastertitelformat bearbeiten</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de-DE"/>
              <a:t>Mastertextformat bearbeiten</a:t>
            </a:r>
          </a:p>
        </p:txBody>
      </p:sp>
      <p:sp>
        <p:nvSpPr>
          <p:cNvPr id="4" name="Content Placeholder 3"/>
          <p:cNvSpPr>
            <a:spLocks noGrp="1"/>
          </p:cNvSpPr>
          <p:nvPr>
            <p:ph sz="half" idx="2"/>
          </p:nvPr>
        </p:nvSpPr>
        <p:spPr>
          <a:xfrm>
            <a:off x="736456" y="5522763"/>
            <a:ext cx="4523137" cy="812315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de-DE"/>
              <a:t>Mastertextformat bearbeiten</a:t>
            </a:r>
          </a:p>
        </p:txBody>
      </p:sp>
      <p:sp>
        <p:nvSpPr>
          <p:cNvPr id="6" name="Content Placeholder 5"/>
          <p:cNvSpPr>
            <a:spLocks noGrp="1"/>
          </p:cNvSpPr>
          <p:nvPr>
            <p:ph sz="quarter" idx="4"/>
          </p:nvPr>
        </p:nvSpPr>
        <p:spPr>
          <a:xfrm>
            <a:off x="5412731" y="5522763"/>
            <a:ext cx="4545413" cy="812315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5EA3697-D74C-4483-AB1F-D3F0CE747F69}" type="datetimeFigureOut">
              <a:rPr lang="de-CH" smtClean="0"/>
              <a:t>30.04.20</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E4770CDE-E4E4-4475-B51C-436D49A0FEAF}" type="slidenum">
              <a:rPr lang="de-CH" smtClean="0"/>
              <a:t>‹Nr.›</a:t>
            </a:fld>
            <a:endParaRPr lang="de-CH"/>
          </a:p>
        </p:txBody>
      </p:sp>
    </p:spTree>
    <p:extLst>
      <p:ext uri="{BB962C8B-B14F-4D97-AF65-F5344CB8AC3E}">
        <p14:creationId xmlns:p14="http://schemas.microsoft.com/office/powerpoint/2010/main" val="1859287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65EA3697-D74C-4483-AB1F-D3F0CE747F69}" type="datetimeFigureOut">
              <a:rPr lang="de-CH" smtClean="0"/>
              <a:t>30.04.20</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E4770CDE-E4E4-4475-B51C-436D49A0FEAF}" type="slidenum">
              <a:rPr lang="de-CH" smtClean="0"/>
              <a:t>‹Nr.›</a:t>
            </a:fld>
            <a:endParaRPr lang="de-CH"/>
          </a:p>
        </p:txBody>
      </p:sp>
    </p:spTree>
    <p:extLst>
      <p:ext uri="{BB962C8B-B14F-4D97-AF65-F5344CB8AC3E}">
        <p14:creationId xmlns:p14="http://schemas.microsoft.com/office/powerpoint/2010/main" val="3105461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A3697-D74C-4483-AB1F-D3F0CE747F69}" type="datetimeFigureOut">
              <a:rPr lang="de-CH" smtClean="0"/>
              <a:t>30.04.20</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E4770CDE-E4E4-4475-B51C-436D49A0FEAF}" type="slidenum">
              <a:rPr lang="de-CH" smtClean="0"/>
              <a:t>‹Nr.›</a:t>
            </a:fld>
            <a:endParaRPr lang="de-CH"/>
          </a:p>
        </p:txBody>
      </p:sp>
    </p:spTree>
    <p:extLst>
      <p:ext uri="{BB962C8B-B14F-4D97-AF65-F5344CB8AC3E}">
        <p14:creationId xmlns:p14="http://schemas.microsoft.com/office/powerpoint/2010/main" val="154461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de-DE"/>
              <a:t>Mastertitelformat bearbeiten</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de-DE"/>
              <a:t>Mastertextformat bearbeiten</a:t>
            </a:r>
          </a:p>
        </p:txBody>
      </p:sp>
      <p:sp>
        <p:nvSpPr>
          <p:cNvPr id="5" name="Date Placeholder 4"/>
          <p:cNvSpPr>
            <a:spLocks noGrp="1"/>
          </p:cNvSpPr>
          <p:nvPr>
            <p:ph type="dt" sz="half" idx="10"/>
          </p:nvPr>
        </p:nvSpPr>
        <p:spPr/>
        <p:txBody>
          <a:bodyPr/>
          <a:lstStyle/>
          <a:p>
            <a:fld id="{65EA3697-D74C-4483-AB1F-D3F0CE747F69}" type="datetimeFigureOut">
              <a:rPr lang="de-CH" smtClean="0"/>
              <a:t>30.04.20</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E4770CDE-E4E4-4475-B51C-436D49A0FEAF}" type="slidenum">
              <a:rPr lang="de-CH" smtClean="0"/>
              <a:t>‹Nr.›</a:t>
            </a:fld>
            <a:endParaRPr lang="de-CH"/>
          </a:p>
        </p:txBody>
      </p:sp>
    </p:spTree>
    <p:extLst>
      <p:ext uri="{BB962C8B-B14F-4D97-AF65-F5344CB8AC3E}">
        <p14:creationId xmlns:p14="http://schemas.microsoft.com/office/powerpoint/2010/main" val="1987211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de-DE"/>
              <a:t>Mastertitelformat bearbeiten</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de-DE"/>
              <a:t>Bild durch Klicken auf Symbol hinzufügen</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de-DE"/>
              <a:t>Mastertextformat bearbeiten</a:t>
            </a:r>
          </a:p>
        </p:txBody>
      </p:sp>
      <p:sp>
        <p:nvSpPr>
          <p:cNvPr id="5" name="Date Placeholder 4"/>
          <p:cNvSpPr>
            <a:spLocks noGrp="1"/>
          </p:cNvSpPr>
          <p:nvPr>
            <p:ph type="dt" sz="half" idx="10"/>
          </p:nvPr>
        </p:nvSpPr>
        <p:spPr/>
        <p:txBody>
          <a:bodyPr/>
          <a:lstStyle/>
          <a:p>
            <a:fld id="{65EA3697-D74C-4483-AB1F-D3F0CE747F69}" type="datetimeFigureOut">
              <a:rPr lang="de-CH" smtClean="0"/>
              <a:t>30.04.20</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E4770CDE-E4E4-4475-B51C-436D49A0FEAF}" type="slidenum">
              <a:rPr lang="de-CH" smtClean="0"/>
              <a:t>‹Nr.›</a:t>
            </a:fld>
            <a:endParaRPr lang="de-CH"/>
          </a:p>
        </p:txBody>
      </p:sp>
    </p:spTree>
    <p:extLst>
      <p:ext uri="{BB962C8B-B14F-4D97-AF65-F5344CB8AC3E}">
        <p14:creationId xmlns:p14="http://schemas.microsoft.com/office/powerpoint/2010/main" val="1003177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65EA3697-D74C-4483-AB1F-D3F0CE747F69}" type="datetimeFigureOut">
              <a:rPr lang="de-CH" smtClean="0"/>
              <a:t>30.04.20</a:t>
            </a:fld>
            <a:endParaRPr lang="de-CH"/>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de-CH"/>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E4770CDE-E4E4-4475-B51C-436D49A0FEAF}" type="slidenum">
              <a:rPr lang="de-CH" smtClean="0"/>
              <a:t>‹Nr.›</a:t>
            </a:fld>
            <a:endParaRPr lang="de-CH"/>
          </a:p>
        </p:txBody>
      </p:sp>
    </p:spTree>
    <p:extLst>
      <p:ext uri="{BB962C8B-B14F-4D97-AF65-F5344CB8AC3E}">
        <p14:creationId xmlns:p14="http://schemas.microsoft.com/office/powerpoint/2010/main" val="40087078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9.emf"/><Relationship Id="rId4" Type="http://schemas.openxmlformats.org/officeDocument/2006/relationships/image" Target="../media/image3.jpg"/><Relationship Id="rId9"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Grafik 25">
            <a:extLst>
              <a:ext uri="{FF2B5EF4-FFF2-40B4-BE49-F238E27FC236}">
                <a16:creationId xmlns:a16="http://schemas.microsoft.com/office/drawing/2014/main" id="{010C2A42-4CC8-4443-91D1-AE4408E0AC2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975317" y="1495471"/>
            <a:ext cx="3236164" cy="5180151"/>
          </a:xfrm>
          <a:prstGeom prst="rect">
            <a:avLst/>
          </a:prstGeom>
        </p:spPr>
      </p:pic>
      <p:sp>
        <p:nvSpPr>
          <p:cNvPr id="23" name="Rechteck 22">
            <a:extLst>
              <a:ext uri="{FF2B5EF4-FFF2-40B4-BE49-F238E27FC236}">
                <a16:creationId xmlns:a16="http://schemas.microsoft.com/office/drawing/2014/main" id="{C086A1E1-954D-0945-9CD4-948003796B0E}"/>
              </a:ext>
            </a:extLst>
          </p:cNvPr>
          <p:cNvSpPr/>
          <p:nvPr/>
        </p:nvSpPr>
        <p:spPr>
          <a:xfrm>
            <a:off x="7276454" y="5326631"/>
            <a:ext cx="2883390" cy="5191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81C9F806-1DAF-6F49-981E-A50AD4A633DB}"/>
              </a:ext>
            </a:extLst>
          </p:cNvPr>
          <p:cNvSpPr/>
          <p:nvPr/>
        </p:nvSpPr>
        <p:spPr>
          <a:xfrm>
            <a:off x="7353461" y="4751225"/>
            <a:ext cx="2806383" cy="789703"/>
          </a:xfrm>
          <a:prstGeom prst="rect">
            <a:avLst/>
          </a:prstGeom>
          <a:solidFill>
            <a:schemeClr val="bg1"/>
          </a:solidFill>
        </p:spPr>
        <p:txBody>
          <a:bodyPr wrap="square">
            <a:spAutoFit/>
          </a:bodyPr>
          <a:lstStyle/>
          <a:p>
            <a:pPr>
              <a:lnSpc>
                <a:spcPts val="2700"/>
              </a:lnSpc>
            </a:pPr>
            <a:r>
              <a:rPr lang="fr-CH" sz="2700" dirty="0"/>
              <a:t>Eviter les heures de pointe.</a:t>
            </a:r>
            <a:endParaRPr lang="de-CH" sz="2700" dirty="0"/>
          </a:p>
        </p:txBody>
      </p:sp>
      <p:pic>
        <p:nvPicPr>
          <p:cNvPr id="24" name="Grafik 23">
            <a:extLst>
              <a:ext uri="{FF2B5EF4-FFF2-40B4-BE49-F238E27FC236}">
                <a16:creationId xmlns:a16="http://schemas.microsoft.com/office/drawing/2014/main" id="{B9274337-F648-3149-A980-CA3279FF0B9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622517" y="1495471"/>
            <a:ext cx="3236165" cy="5180151"/>
          </a:xfrm>
          <a:prstGeom prst="rect">
            <a:avLst/>
          </a:prstGeom>
        </p:spPr>
      </p:pic>
      <p:sp>
        <p:nvSpPr>
          <p:cNvPr id="2" name="Rechteck 1">
            <a:extLst>
              <a:ext uri="{FF2B5EF4-FFF2-40B4-BE49-F238E27FC236}">
                <a16:creationId xmlns:a16="http://schemas.microsoft.com/office/drawing/2014/main" id="{EE8FC42E-4868-894D-94F7-459336603198}"/>
              </a:ext>
            </a:extLst>
          </p:cNvPr>
          <p:cNvSpPr/>
          <p:nvPr/>
        </p:nvSpPr>
        <p:spPr>
          <a:xfrm>
            <a:off x="3928820" y="5326631"/>
            <a:ext cx="2883390" cy="5191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5" name="Grafik 34">
            <a:extLst>
              <a:ext uri="{FF2B5EF4-FFF2-40B4-BE49-F238E27FC236}">
                <a16:creationId xmlns:a16="http://schemas.microsoft.com/office/drawing/2014/main" id="{8E8D243F-D1E3-7D48-83B9-8AF91F691A6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64098" y="1495470"/>
            <a:ext cx="3236165" cy="5180154"/>
          </a:xfrm>
          <a:prstGeom prst="rect">
            <a:avLst/>
          </a:prstGeom>
        </p:spPr>
      </p:pic>
      <p:pic>
        <p:nvPicPr>
          <p:cNvPr id="27" name="Grafik 26">
            <a:extLst>
              <a:ext uri="{FF2B5EF4-FFF2-40B4-BE49-F238E27FC236}">
                <a16:creationId xmlns:a16="http://schemas.microsoft.com/office/drawing/2014/main" id="{8E134C6C-385C-F242-836E-63A931E35F9D}"/>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264098" y="7393359"/>
            <a:ext cx="3236164" cy="5180151"/>
          </a:xfrm>
          <a:prstGeom prst="rect">
            <a:avLst/>
          </a:prstGeom>
        </p:spPr>
      </p:pic>
      <p:pic>
        <p:nvPicPr>
          <p:cNvPr id="37" name="Grafik 36">
            <a:extLst>
              <a:ext uri="{FF2B5EF4-FFF2-40B4-BE49-F238E27FC236}">
                <a16:creationId xmlns:a16="http://schemas.microsoft.com/office/drawing/2014/main" id="{B19655A0-1A7E-084D-B0AF-C3CB28AD2278}"/>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3629638" y="7418202"/>
            <a:ext cx="3236164" cy="5180151"/>
          </a:xfrm>
          <a:prstGeom prst="rect">
            <a:avLst/>
          </a:prstGeom>
        </p:spPr>
      </p:pic>
      <p:pic>
        <p:nvPicPr>
          <p:cNvPr id="39" name="Grafik 38">
            <a:extLst>
              <a:ext uri="{FF2B5EF4-FFF2-40B4-BE49-F238E27FC236}">
                <a16:creationId xmlns:a16="http://schemas.microsoft.com/office/drawing/2014/main" id="{0D5553AA-D34F-ED41-82DD-17BD633ED4D4}"/>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6991403" y="7418203"/>
            <a:ext cx="3236164" cy="5180149"/>
          </a:xfrm>
          <a:prstGeom prst="rect">
            <a:avLst/>
          </a:prstGeom>
        </p:spPr>
      </p:pic>
      <p:sp>
        <p:nvSpPr>
          <p:cNvPr id="28" name="Rechteck 27">
            <a:extLst>
              <a:ext uri="{FF2B5EF4-FFF2-40B4-BE49-F238E27FC236}">
                <a16:creationId xmlns:a16="http://schemas.microsoft.com/office/drawing/2014/main" id="{F192D5BE-EF0B-8F47-A5AA-18A7B1223418}"/>
              </a:ext>
            </a:extLst>
          </p:cNvPr>
          <p:cNvSpPr/>
          <p:nvPr/>
        </p:nvSpPr>
        <p:spPr>
          <a:xfrm>
            <a:off x="648863" y="11437550"/>
            <a:ext cx="2683648" cy="1600438"/>
          </a:xfrm>
          <a:prstGeom prst="rect">
            <a:avLst/>
          </a:prstGeom>
        </p:spPr>
        <p:txBody>
          <a:bodyPr wrap="square">
            <a:spAutoFit/>
          </a:bodyPr>
          <a:lstStyle/>
          <a:p>
            <a:r>
              <a:rPr lang="fr-CH" sz="1400" dirty="0"/>
              <a:t>Préparez-vous au voyage: consultez l’horaire en ligne. </a:t>
            </a:r>
            <a:endParaRPr lang="de-CH" sz="1400" dirty="0"/>
          </a:p>
          <a:p>
            <a:r>
              <a:rPr lang="fr-CH" sz="1400" dirty="0"/>
              <a:t>Achetez votre billet si possible en ligne ou à l’automate et payez au guichet sans contact. Gardez votre ticket à portée de main pour les contrôles.</a:t>
            </a:r>
            <a:endParaRPr lang="de-CH" sz="1400" dirty="0"/>
          </a:p>
        </p:txBody>
      </p:sp>
      <p:sp>
        <p:nvSpPr>
          <p:cNvPr id="34" name="Rechteck 33">
            <a:extLst>
              <a:ext uri="{FF2B5EF4-FFF2-40B4-BE49-F238E27FC236}">
                <a16:creationId xmlns:a16="http://schemas.microsoft.com/office/drawing/2014/main" id="{7E380219-FE02-014D-9731-FCF3E1279BF1}"/>
              </a:ext>
            </a:extLst>
          </p:cNvPr>
          <p:cNvSpPr/>
          <p:nvPr/>
        </p:nvSpPr>
        <p:spPr>
          <a:xfrm>
            <a:off x="7388716" y="5540928"/>
            <a:ext cx="2683648" cy="738664"/>
          </a:xfrm>
          <a:prstGeom prst="rect">
            <a:avLst/>
          </a:prstGeom>
        </p:spPr>
        <p:txBody>
          <a:bodyPr wrap="square">
            <a:spAutoFit/>
          </a:bodyPr>
          <a:lstStyle/>
          <a:p>
            <a:r>
              <a:rPr lang="fr-CH" sz="1400" dirty="0"/>
              <a:t>Evitez si possible les heures de pointe et optez pour les liaisons à plus faible fréquentation.</a:t>
            </a:r>
            <a:endParaRPr lang="de-CH" sz="1400" dirty="0"/>
          </a:p>
        </p:txBody>
      </p:sp>
      <p:sp>
        <p:nvSpPr>
          <p:cNvPr id="38" name="Rechteck 37">
            <a:extLst>
              <a:ext uri="{FF2B5EF4-FFF2-40B4-BE49-F238E27FC236}">
                <a16:creationId xmlns:a16="http://schemas.microsoft.com/office/drawing/2014/main" id="{8D9793FE-C91E-C947-91BA-845F8AD95323}"/>
              </a:ext>
            </a:extLst>
          </p:cNvPr>
          <p:cNvSpPr/>
          <p:nvPr/>
        </p:nvSpPr>
        <p:spPr>
          <a:xfrm>
            <a:off x="4022152" y="11499105"/>
            <a:ext cx="2683648" cy="738664"/>
          </a:xfrm>
          <a:prstGeom prst="rect">
            <a:avLst/>
          </a:prstGeom>
        </p:spPr>
        <p:txBody>
          <a:bodyPr wrap="square">
            <a:spAutoFit/>
          </a:bodyPr>
          <a:lstStyle/>
          <a:p>
            <a:r>
              <a:rPr lang="fr-CH" sz="1400" dirty="0"/>
              <a:t>Respectez les règles d’hygiène et de comportement de l’Office fédéral de la santé publique. </a:t>
            </a:r>
            <a:endParaRPr lang="de-CH" sz="1400" dirty="0"/>
          </a:p>
        </p:txBody>
      </p:sp>
      <p:sp>
        <p:nvSpPr>
          <p:cNvPr id="30" name="Rechteck 29">
            <a:extLst>
              <a:ext uri="{FF2B5EF4-FFF2-40B4-BE49-F238E27FC236}">
                <a16:creationId xmlns:a16="http://schemas.microsoft.com/office/drawing/2014/main" id="{B2732FCA-A3EE-6843-883D-2D21D14847A2}"/>
              </a:ext>
            </a:extLst>
          </p:cNvPr>
          <p:cNvSpPr/>
          <p:nvPr/>
        </p:nvSpPr>
        <p:spPr>
          <a:xfrm>
            <a:off x="4009412" y="5557820"/>
            <a:ext cx="2683648" cy="1169551"/>
          </a:xfrm>
          <a:prstGeom prst="rect">
            <a:avLst/>
          </a:prstGeom>
        </p:spPr>
        <p:txBody>
          <a:bodyPr wrap="square">
            <a:spAutoFit/>
          </a:bodyPr>
          <a:lstStyle/>
          <a:p>
            <a:pPr>
              <a:spcBef>
                <a:spcPts val="2004"/>
              </a:spcBef>
            </a:pPr>
            <a:r>
              <a:rPr lang="fr-CH" sz="1400" dirty="0"/>
              <a:t>Portez un masque d’hygiène dans les véhicules, dans les gares et aux arrêts lorsque les prescriptions de l’OFSP ne peuvent pas être respectées.</a:t>
            </a:r>
            <a:endParaRPr lang="de-CH" sz="1400" dirty="0">
              <a:latin typeface="Arial" panose="020B0604020202020204" pitchFamily="34" charset="0"/>
              <a:cs typeface="Arial" panose="020B0604020202020204" pitchFamily="34" charset="0"/>
            </a:endParaRPr>
          </a:p>
        </p:txBody>
      </p:sp>
      <p:sp>
        <p:nvSpPr>
          <p:cNvPr id="40" name="Rechteck 39">
            <a:extLst>
              <a:ext uri="{FF2B5EF4-FFF2-40B4-BE49-F238E27FC236}">
                <a16:creationId xmlns:a16="http://schemas.microsoft.com/office/drawing/2014/main" id="{6EF6FAEF-A58F-C247-A7BE-89DB957F5815}"/>
              </a:ext>
            </a:extLst>
          </p:cNvPr>
          <p:cNvSpPr/>
          <p:nvPr/>
        </p:nvSpPr>
        <p:spPr>
          <a:xfrm>
            <a:off x="7383917" y="11499105"/>
            <a:ext cx="2683648" cy="2031325"/>
          </a:xfrm>
          <a:prstGeom prst="rect">
            <a:avLst/>
          </a:prstGeom>
        </p:spPr>
        <p:txBody>
          <a:bodyPr wrap="square">
            <a:spAutoFit/>
          </a:bodyPr>
          <a:lstStyle/>
          <a:p>
            <a:r>
              <a:rPr lang="fr-CH" sz="1400" dirty="0"/>
              <a:t>Nous assurons le nettoyage régulier des véhicules, en particulier des surfaces de contact comme les rampes, les poignées de maintien et les touches d’arrêt. Aidez-nous en évitant de laisser des déchets dans les véhicules et en éliminant vos déchets dans les conteneurs placés sur les quais.</a:t>
            </a:r>
            <a:endParaRPr lang="de-CH" sz="1400" dirty="0"/>
          </a:p>
        </p:txBody>
      </p:sp>
      <p:sp>
        <p:nvSpPr>
          <p:cNvPr id="42" name="Rechteck 41">
            <a:extLst>
              <a:ext uri="{FF2B5EF4-FFF2-40B4-BE49-F238E27FC236}">
                <a16:creationId xmlns:a16="http://schemas.microsoft.com/office/drawing/2014/main" id="{012A9395-5A27-A54B-BC0D-FEE85562A36D}"/>
              </a:ext>
            </a:extLst>
          </p:cNvPr>
          <p:cNvSpPr/>
          <p:nvPr/>
        </p:nvSpPr>
        <p:spPr>
          <a:xfrm>
            <a:off x="632716" y="437781"/>
            <a:ext cx="9421970" cy="1077218"/>
          </a:xfrm>
          <a:prstGeom prst="rect">
            <a:avLst/>
          </a:prstGeom>
        </p:spPr>
        <p:txBody>
          <a:bodyPr wrap="square">
            <a:spAutoFit/>
          </a:bodyPr>
          <a:lstStyle/>
          <a:p>
            <a:pPr>
              <a:spcBef>
                <a:spcPts val="2004"/>
              </a:spcBef>
            </a:pPr>
            <a:r>
              <a:rPr lang="fr-CH" sz="3200" b="1" dirty="0">
                <a:latin typeface="Arial" panose="020B0604020202020204" pitchFamily="34" charset="0"/>
                <a:cs typeface="Arial" panose="020B0604020202020204" pitchFamily="34" charset="0"/>
              </a:rPr>
              <a:t>Concept de protection des transports publics: voici comment voyager en toute sécurité</a:t>
            </a:r>
            <a:endParaRPr lang="de-CH" sz="3200" b="1" dirty="0">
              <a:latin typeface="Arial" panose="020B0604020202020204" pitchFamily="34" charset="0"/>
              <a:ea typeface="Helvetica Neue" panose="02000503000000020004" pitchFamily="2" charset="0"/>
              <a:cs typeface="Arial" panose="020B0604020202020204" pitchFamily="34" charset="0"/>
            </a:endParaRPr>
          </a:p>
        </p:txBody>
      </p:sp>
      <p:sp>
        <p:nvSpPr>
          <p:cNvPr id="21" name="Rechteck 20">
            <a:extLst>
              <a:ext uri="{FF2B5EF4-FFF2-40B4-BE49-F238E27FC236}">
                <a16:creationId xmlns:a16="http://schemas.microsoft.com/office/drawing/2014/main" id="{F3D057B4-8977-5249-9CB5-EA46B0A104FE}"/>
              </a:ext>
            </a:extLst>
          </p:cNvPr>
          <p:cNvSpPr/>
          <p:nvPr/>
        </p:nvSpPr>
        <p:spPr>
          <a:xfrm>
            <a:off x="627197" y="4751225"/>
            <a:ext cx="3010189" cy="789703"/>
          </a:xfrm>
          <a:prstGeom prst="rect">
            <a:avLst/>
          </a:prstGeom>
          <a:solidFill>
            <a:schemeClr val="bg1"/>
          </a:solidFill>
        </p:spPr>
        <p:txBody>
          <a:bodyPr wrap="square">
            <a:spAutoFit/>
          </a:bodyPr>
          <a:lstStyle/>
          <a:p>
            <a:pPr>
              <a:lnSpc>
                <a:spcPts val="2700"/>
              </a:lnSpc>
              <a:spcBef>
                <a:spcPts val="2004"/>
              </a:spcBef>
            </a:pPr>
            <a:r>
              <a:rPr lang="fr-CH" sz="2700" dirty="0"/>
              <a:t>Respecter les distances prescrites.</a:t>
            </a:r>
            <a:endParaRPr lang="de-CH" sz="2700" dirty="0">
              <a:cs typeface="Arial" panose="020B0604020202020204" pitchFamily="34" charset="0"/>
            </a:endParaRPr>
          </a:p>
        </p:txBody>
      </p:sp>
      <p:sp>
        <p:nvSpPr>
          <p:cNvPr id="36" name="Rechteck 35">
            <a:extLst>
              <a:ext uri="{FF2B5EF4-FFF2-40B4-BE49-F238E27FC236}">
                <a16:creationId xmlns:a16="http://schemas.microsoft.com/office/drawing/2014/main" id="{08C2C95E-E4C3-404C-B7CD-B2AE658D04D7}"/>
              </a:ext>
            </a:extLst>
          </p:cNvPr>
          <p:cNvSpPr/>
          <p:nvPr/>
        </p:nvSpPr>
        <p:spPr>
          <a:xfrm>
            <a:off x="630097" y="5557684"/>
            <a:ext cx="2811300" cy="1815882"/>
          </a:xfrm>
          <a:prstGeom prst="rect">
            <a:avLst/>
          </a:prstGeom>
        </p:spPr>
        <p:txBody>
          <a:bodyPr wrap="square">
            <a:spAutoFit/>
          </a:bodyPr>
          <a:lstStyle/>
          <a:p>
            <a:pPr>
              <a:spcBef>
                <a:spcPts val="2004"/>
              </a:spcBef>
            </a:pPr>
            <a:r>
              <a:rPr lang="fr-CH" sz="1400" dirty="0"/>
              <a:t>Maintenez les distances prescrites près des arrêts, devant les guichets et aux distributeurs de billets. Laissez de la place pour les gens qui descendent et formez une colonne dans des lieux très fréquentés. Veillez à une répartition aussi bonne que possible dans les véhicules.</a:t>
            </a:r>
            <a:endParaRPr lang="de-CH" sz="1400" dirty="0">
              <a:latin typeface="Arial" panose="020B0604020202020204" pitchFamily="34" charset="0"/>
              <a:cs typeface="Arial" panose="020B0604020202020204" pitchFamily="34" charset="0"/>
            </a:endParaRPr>
          </a:p>
        </p:txBody>
      </p:sp>
      <p:sp>
        <p:nvSpPr>
          <p:cNvPr id="22" name="Rechteck 21">
            <a:extLst>
              <a:ext uri="{FF2B5EF4-FFF2-40B4-BE49-F238E27FC236}">
                <a16:creationId xmlns:a16="http://schemas.microsoft.com/office/drawing/2014/main" id="{358B8FE7-4D1D-6544-8134-ADCEADA0D463}"/>
              </a:ext>
            </a:extLst>
          </p:cNvPr>
          <p:cNvSpPr/>
          <p:nvPr/>
        </p:nvSpPr>
        <p:spPr>
          <a:xfrm>
            <a:off x="4005827" y="4751225"/>
            <a:ext cx="3010189" cy="789703"/>
          </a:xfrm>
          <a:prstGeom prst="rect">
            <a:avLst/>
          </a:prstGeom>
          <a:solidFill>
            <a:schemeClr val="bg1"/>
          </a:solidFill>
        </p:spPr>
        <p:txBody>
          <a:bodyPr wrap="square">
            <a:spAutoFit/>
          </a:bodyPr>
          <a:lstStyle/>
          <a:p>
            <a:pPr>
              <a:lnSpc>
                <a:spcPts val="2700"/>
              </a:lnSpc>
              <a:spcBef>
                <a:spcPts val="2004"/>
              </a:spcBef>
            </a:pPr>
            <a:r>
              <a:rPr lang="fr-CH" sz="2700" dirty="0"/>
              <a:t>Porter un masque d’hygiène.</a:t>
            </a:r>
            <a:endParaRPr lang="de-CH" sz="2700" dirty="0">
              <a:cs typeface="Arial" panose="020B0604020202020204" pitchFamily="34" charset="0"/>
            </a:endParaRPr>
          </a:p>
        </p:txBody>
      </p:sp>
      <p:sp>
        <p:nvSpPr>
          <p:cNvPr id="29" name="Rechteck 28">
            <a:extLst>
              <a:ext uri="{FF2B5EF4-FFF2-40B4-BE49-F238E27FC236}">
                <a16:creationId xmlns:a16="http://schemas.microsoft.com/office/drawing/2014/main" id="{5169817E-BA50-6842-A067-505D34EFB9FF}"/>
              </a:ext>
            </a:extLst>
          </p:cNvPr>
          <p:cNvSpPr/>
          <p:nvPr/>
        </p:nvSpPr>
        <p:spPr>
          <a:xfrm>
            <a:off x="650445" y="10646173"/>
            <a:ext cx="2811300" cy="789703"/>
          </a:xfrm>
          <a:prstGeom prst="rect">
            <a:avLst/>
          </a:prstGeom>
          <a:solidFill>
            <a:schemeClr val="bg1"/>
          </a:solidFill>
        </p:spPr>
        <p:txBody>
          <a:bodyPr wrap="square">
            <a:spAutoFit/>
          </a:bodyPr>
          <a:lstStyle/>
          <a:p>
            <a:pPr>
              <a:lnSpc>
                <a:spcPts val="2700"/>
              </a:lnSpc>
            </a:pPr>
            <a:r>
              <a:rPr lang="fr-CH" sz="2700" dirty="0"/>
              <a:t>Acheter son </a:t>
            </a:r>
            <a:br>
              <a:rPr lang="fr-CH" sz="2700" dirty="0"/>
            </a:br>
            <a:r>
              <a:rPr lang="fr-CH" sz="2700" dirty="0"/>
              <a:t>billet en ligne.</a:t>
            </a:r>
            <a:endParaRPr lang="de-CH" sz="2700" dirty="0"/>
          </a:p>
        </p:txBody>
      </p:sp>
      <p:sp>
        <p:nvSpPr>
          <p:cNvPr id="31" name="Rechteck 30">
            <a:extLst>
              <a:ext uri="{FF2B5EF4-FFF2-40B4-BE49-F238E27FC236}">
                <a16:creationId xmlns:a16="http://schemas.microsoft.com/office/drawing/2014/main" id="{FBCB5725-2535-C048-85AE-4B09CBF2F5FC}"/>
              </a:ext>
            </a:extLst>
          </p:cNvPr>
          <p:cNvSpPr/>
          <p:nvPr/>
        </p:nvSpPr>
        <p:spPr>
          <a:xfrm>
            <a:off x="4013577" y="10646173"/>
            <a:ext cx="2798634" cy="789703"/>
          </a:xfrm>
          <a:prstGeom prst="rect">
            <a:avLst/>
          </a:prstGeom>
          <a:solidFill>
            <a:schemeClr val="bg1"/>
          </a:solidFill>
        </p:spPr>
        <p:txBody>
          <a:bodyPr wrap="square">
            <a:spAutoFit/>
          </a:bodyPr>
          <a:lstStyle/>
          <a:p>
            <a:pPr>
              <a:lnSpc>
                <a:spcPts val="2700"/>
              </a:lnSpc>
            </a:pPr>
            <a:r>
              <a:rPr lang="fr-CH" sz="2700" dirty="0"/>
              <a:t>Respecter les règles d’hygiène.</a:t>
            </a:r>
            <a:endParaRPr lang="de-CH" sz="2700" dirty="0"/>
          </a:p>
        </p:txBody>
      </p:sp>
      <p:sp>
        <p:nvSpPr>
          <p:cNvPr id="32" name="Rechteck 31">
            <a:extLst>
              <a:ext uri="{FF2B5EF4-FFF2-40B4-BE49-F238E27FC236}">
                <a16:creationId xmlns:a16="http://schemas.microsoft.com/office/drawing/2014/main" id="{F85776FA-CFF3-B541-935D-E9066371622A}"/>
              </a:ext>
            </a:extLst>
          </p:cNvPr>
          <p:cNvSpPr/>
          <p:nvPr/>
        </p:nvSpPr>
        <p:spPr>
          <a:xfrm>
            <a:off x="7376710" y="10646173"/>
            <a:ext cx="2798634" cy="789703"/>
          </a:xfrm>
          <a:prstGeom prst="rect">
            <a:avLst/>
          </a:prstGeom>
          <a:solidFill>
            <a:schemeClr val="bg1"/>
          </a:solidFill>
        </p:spPr>
        <p:txBody>
          <a:bodyPr wrap="square">
            <a:spAutoFit/>
          </a:bodyPr>
          <a:lstStyle/>
          <a:p>
            <a:pPr>
              <a:lnSpc>
                <a:spcPts val="2700"/>
              </a:lnSpc>
            </a:pPr>
            <a:r>
              <a:rPr lang="fr-CH" sz="2700" dirty="0"/>
              <a:t>Nous renforçons les nettoyages. </a:t>
            </a:r>
            <a:endParaRPr lang="de-CH" sz="2700" dirty="0"/>
          </a:p>
        </p:txBody>
      </p:sp>
      <p:pic>
        <p:nvPicPr>
          <p:cNvPr id="33" name="Grafik 32">
            <a:extLst>
              <a:ext uri="{FF2B5EF4-FFF2-40B4-BE49-F238E27FC236}">
                <a16:creationId xmlns:a16="http://schemas.microsoft.com/office/drawing/2014/main" id="{237D913F-2E99-4642-A731-FDDDBEA937DC}"/>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3219490" y="14017885"/>
            <a:ext cx="1975096" cy="522052"/>
          </a:xfrm>
          <a:prstGeom prst="rect">
            <a:avLst/>
          </a:prstGeom>
        </p:spPr>
      </p:pic>
      <p:pic>
        <p:nvPicPr>
          <p:cNvPr id="41" name="Grafik 40">
            <a:extLst>
              <a:ext uri="{FF2B5EF4-FFF2-40B4-BE49-F238E27FC236}">
                <a16:creationId xmlns:a16="http://schemas.microsoft.com/office/drawing/2014/main" id="{3E2176F9-FAB6-5145-BFBA-34333A52E82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52940" y="14158234"/>
            <a:ext cx="2144481" cy="241354"/>
          </a:xfrm>
          <a:prstGeom prst="rect">
            <a:avLst/>
          </a:prstGeom>
        </p:spPr>
      </p:pic>
      <p:pic>
        <p:nvPicPr>
          <p:cNvPr id="43" name="Grafik 42">
            <a:extLst>
              <a:ext uri="{FF2B5EF4-FFF2-40B4-BE49-F238E27FC236}">
                <a16:creationId xmlns:a16="http://schemas.microsoft.com/office/drawing/2014/main" id="{18ED71DB-502E-7F49-89B9-EF48F67D86EA}"/>
              </a:ext>
            </a:extLst>
          </p:cNvPr>
          <p:cNvPicPr>
            <a:picLocks noChangeAspect="1"/>
          </p:cNvPicPr>
          <p:nvPr/>
        </p:nvPicPr>
        <p:blipFill>
          <a:blip r:embed="rId10">
            <a:extLst>
              <a:ext uri="{28A0092B-C50C-407E-A947-70E740481C1C}">
                <a14:useLocalDpi xmlns:a14="http://schemas.microsoft.com/office/drawing/2010/main" val="0"/>
              </a:ext>
            </a:extLst>
          </a:blip>
          <a:srcRect/>
          <a:stretch/>
        </p:blipFill>
        <p:spPr>
          <a:xfrm>
            <a:off x="737104" y="13782192"/>
            <a:ext cx="1995639" cy="775376"/>
          </a:xfrm>
          <a:prstGeom prst="rect">
            <a:avLst/>
          </a:prstGeom>
        </p:spPr>
      </p:pic>
    </p:spTree>
    <p:extLst>
      <p:ext uri="{BB962C8B-B14F-4D97-AF65-F5344CB8AC3E}">
        <p14:creationId xmlns:p14="http://schemas.microsoft.com/office/powerpoint/2010/main" val="317857942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kument" ma:contentTypeID="0x010100031DB13FEA7E0247989BE999CE12F8FC" ma:contentTypeVersion="0" ma:contentTypeDescription="Ein neues Dokument erstellen." ma:contentTypeScope="" ma:versionID="dedd21b3282f719754300abd994c293d">
  <xsd:schema xmlns:xsd="http://www.w3.org/2001/XMLSchema" xmlns:xs="http://www.w3.org/2001/XMLSchema" xmlns:p="http://schemas.microsoft.com/office/2006/metadata/properties" xmlns:ns2="45d88e58-62f8-4763-bc2b-2f562205e406" targetNamespace="http://schemas.microsoft.com/office/2006/metadata/properties" ma:root="true" ma:fieldsID="6e4fae4cc42092adc024b19d0eb1cbd8" ns2:_="">
    <xsd:import namespace="45d88e58-62f8-4763-bc2b-2f562205e40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d88e58-62f8-4763-bc2b-2f562205e406"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45d88e58-62f8-4763-bc2b-2f562205e406">CWS2814-602013103-59</_dlc_DocId>
    <_dlc_DocIdUrl xmlns="45d88e58-62f8-4763-bc2b-2f562205e406">
      <Url>https://sharepoint.sp.swisspost.com/sites/pamarketing/markom/_layouts/15/DocIdRedir.aspx?ID=CWS2814-602013103-59</Url>
      <Description>CWS2814-602013103-59</Description>
    </_dlc_DocIdUrl>
  </documentManagement>
</p:properties>
</file>

<file path=customXml/itemProps1.xml><?xml version="1.0" encoding="utf-8"?>
<ds:datastoreItem xmlns:ds="http://schemas.openxmlformats.org/officeDocument/2006/customXml" ds:itemID="{D2D8D975-5262-44DE-8BE7-6FFE6DC34535}">
  <ds:schemaRefs>
    <ds:schemaRef ds:uri="http://schemas.microsoft.com/sharepoint/v3/contenttype/forms"/>
  </ds:schemaRefs>
</ds:datastoreItem>
</file>

<file path=customXml/itemProps2.xml><?xml version="1.0" encoding="utf-8"?>
<ds:datastoreItem xmlns:ds="http://schemas.openxmlformats.org/officeDocument/2006/customXml" ds:itemID="{6727F018-2344-4E72-8288-4FFB4A6527B0}">
  <ds:schemaRefs>
    <ds:schemaRef ds:uri="http://schemas.microsoft.com/sharepoint/events"/>
  </ds:schemaRefs>
</ds:datastoreItem>
</file>

<file path=customXml/itemProps3.xml><?xml version="1.0" encoding="utf-8"?>
<ds:datastoreItem xmlns:ds="http://schemas.openxmlformats.org/officeDocument/2006/customXml" ds:itemID="{3C134FAC-8FF2-4C79-AA53-01DFE22AE0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d88e58-62f8-4763-bc2b-2f562205e4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CF8F59B-401A-4806-B1AE-58568BA21BB4}">
  <ds:schemaRefs>
    <ds:schemaRef ds:uri="http://schemas.microsoft.com/office/2006/metadata/properties"/>
    <ds:schemaRef ds:uri="http://schemas.microsoft.com/office/infopath/2007/PartnerControls"/>
    <ds:schemaRef ds:uri="45d88e58-62f8-4763-bc2b-2f562205e406"/>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238</Words>
  <Application>Microsoft Macintosh PowerPoint</Application>
  <PresentationFormat>Benutzerdefiniert</PresentationFormat>
  <Paragraphs>14</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Company>POST CH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Zen Fabio, PA322</dc:creator>
  <cp:lastModifiedBy>Sven Kröni</cp:lastModifiedBy>
  <cp:revision>48</cp:revision>
  <cp:lastPrinted>2020-03-16T13:46:04Z</cp:lastPrinted>
  <dcterms:created xsi:type="dcterms:W3CDTF">2020-03-16T13:40:17Z</dcterms:created>
  <dcterms:modified xsi:type="dcterms:W3CDTF">2020-04-30T13:09:36Z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0x010100031DB13FEA7E0247989BE999CE12F8FC</vt:lpwstr>
  </property>
  <property fmtid="{D5CDD505-2E9C-101B-9397-08002B2CF9AE}" pid="3" name="_dlc_DocIdItemGuid">
    <vt:lpwstr>b7d33fdf-c870-4bfe-bf7e-6cb9787d4745</vt:lpwstr>
  </property>
</Properties>
</file>